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58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23" d="100"/>
          <a:sy n="123" d="100"/>
        </p:scale>
        <p:origin x="-11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3093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177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0823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719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069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9469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20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888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94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6604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4273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4E0FB-9940-4361-85ED-902C9545DFE1}" type="datetimeFigureOut">
              <a:rPr lang="es-CL" smtClean="0"/>
              <a:t>19-02-2026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6C0D5-7DF1-46AE-BC6F-8125D671F67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494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41" y="1304114"/>
            <a:ext cx="6529589" cy="435305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54935" y="409095"/>
            <a:ext cx="9144000" cy="1294160"/>
          </a:xfrm>
        </p:spPr>
        <p:txBody>
          <a:bodyPr>
            <a:normAutofit fontScale="90000"/>
          </a:bodyPr>
          <a:lstStyle/>
          <a:p>
            <a:r>
              <a:rPr lang="es-CL" sz="4400" b="1" dirty="0" smtClean="0"/>
              <a:t>Etapas del Congreso y Estrategias de Trabajo </a:t>
            </a:r>
            <a:br>
              <a:rPr lang="es-CL" sz="4400" b="1" dirty="0" smtClean="0"/>
            </a:br>
            <a:r>
              <a:rPr lang="es-CL" sz="4400" b="1" dirty="0" smtClean="0"/>
              <a:t>Sistematización  </a:t>
            </a:r>
            <a:br>
              <a:rPr lang="es-CL" sz="4400" b="1" dirty="0" smtClean="0"/>
            </a:br>
            <a:endParaRPr lang="es-CL" sz="4400" b="1" dirty="0"/>
          </a:p>
        </p:txBody>
      </p:sp>
      <p:sp>
        <p:nvSpPr>
          <p:cNvPr id="4" name="Rectángulo 3"/>
          <p:cNvSpPr/>
          <p:nvPr/>
        </p:nvSpPr>
        <p:spPr>
          <a:xfrm>
            <a:off x="1975935" y="5867849"/>
            <a:ext cx="850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Surcaremos la tierra y ensancharemos la lucha por la igualdad, la justicia y la paz</a:t>
            </a:r>
          </a:p>
        </p:txBody>
      </p:sp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898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593751" y="8063"/>
            <a:ext cx="8345487" cy="1116012"/>
          </a:xfrm>
        </p:spPr>
        <p:txBody>
          <a:bodyPr>
            <a:normAutofit/>
          </a:bodyPr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</a:rPr>
              <a:t>LAS ETAPAS DEL TERCER CONGRESO 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Marcador de contenido 9"/>
          <p:cNvSpPr>
            <a:spLocks noGrp="1"/>
          </p:cNvSpPr>
          <p:nvPr>
            <p:ph idx="4294967295"/>
          </p:nvPr>
        </p:nvSpPr>
        <p:spPr>
          <a:xfrm>
            <a:off x="0" y="1101725"/>
            <a:ext cx="10515600" cy="4351338"/>
          </a:xfrm>
        </p:spPr>
        <p:txBody>
          <a:bodyPr/>
          <a:lstStyle/>
          <a:p>
            <a:endParaRPr lang="es-CL" dirty="0" smtClean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3" name="Elipse 2"/>
          <p:cNvSpPr/>
          <p:nvPr/>
        </p:nvSpPr>
        <p:spPr>
          <a:xfrm>
            <a:off x="221087" y="985816"/>
            <a:ext cx="3738071" cy="19763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 dirty="0" smtClean="0">
              <a:solidFill>
                <a:schemeClr val="accent4"/>
              </a:solidFill>
            </a:endParaRPr>
          </a:p>
          <a:p>
            <a:pPr algn="ctr"/>
            <a:r>
              <a:rPr lang="es-CL" b="1" dirty="0" smtClean="0">
                <a:solidFill>
                  <a:schemeClr val="accent4"/>
                </a:solidFill>
              </a:rPr>
              <a:t>Pre-congresos locales </a:t>
            </a:r>
          </a:p>
          <a:p>
            <a:pPr algn="ctr"/>
            <a:r>
              <a:rPr lang="es-CL" dirty="0" smtClean="0">
                <a:solidFill>
                  <a:schemeClr val="accent4"/>
                </a:solidFill>
              </a:rPr>
              <a:t> </a:t>
            </a:r>
            <a:r>
              <a:rPr lang="es-CL" dirty="0" smtClean="0">
                <a:solidFill>
                  <a:schemeClr val="bg1"/>
                </a:solidFill>
              </a:rPr>
              <a:t>Se organizan de acuerdo a las condiciones de cada sector </a:t>
            </a:r>
            <a:endParaRPr lang="es-CL" dirty="0" smtClean="0">
              <a:solidFill>
                <a:schemeClr val="accent4"/>
              </a:solidFill>
            </a:endParaRPr>
          </a:p>
          <a:p>
            <a:pPr algn="ctr"/>
            <a:endParaRPr lang="es-CL" dirty="0"/>
          </a:p>
        </p:txBody>
      </p:sp>
      <p:sp>
        <p:nvSpPr>
          <p:cNvPr id="5" name="Elipse 4"/>
          <p:cNvSpPr/>
          <p:nvPr/>
        </p:nvSpPr>
        <p:spPr>
          <a:xfrm>
            <a:off x="4266915" y="984112"/>
            <a:ext cx="3858317" cy="21179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Elipse 5"/>
          <p:cNvSpPr/>
          <p:nvPr/>
        </p:nvSpPr>
        <p:spPr>
          <a:xfrm>
            <a:off x="8432989" y="984112"/>
            <a:ext cx="3573888" cy="2224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 dirty="0" smtClean="0"/>
          </a:p>
          <a:p>
            <a:pPr algn="ctr"/>
            <a:endParaRPr lang="es-CL" b="1" dirty="0"/>
          </a:p>
          <a:p>
            <a:pPr algn="ctr"/>
            <a:r>
              <a:rPr lang="es-CL" b="1" dirty="0" smtClean="0">
                <a:solidFill>
                  <a:schemeClr val="accent4"/>
                </a:solidFill>
              </a:rPr>
              <a:t>Congresos temáticos</a:t>
            </a:r>
          </a:p>
          <a:p>
            <a:pPr algn="ctr"/>
            <a:r>
              <a:rPr lang="es-CL" dirty="0" smtClean="0"/>
              <a:t>Carácter Nacional</a:t>
            </a:r>
          </a:p>
          <a:p>
            <a:pPr algn="ctr"/>
            <a:r>
              <a:rPr lang="es-CL" dirty="0" smtClean="0"/>
              <a:t>Frente productoras </a:t>
            </a:r>
          </a:p>
          <a:p>
            <a:pPr algn="ctr"/>
            <a:r>
              <a:rPr lang="es-CL" dirty="0" smtClean="0"/>
              <a:t>Frente asalariadas y trabajadoras del mar</a:t>
            </a:r>
          </a:p>
          <a:p>
            <a:pPr algn="ctr"/>
            <a:r>
              <a:rPr lang="es-CL" dirty="0" smtClean="0"/>
              <a:t>Pueblos Originarios y Afro    </a:t>
            </a:r>
          </a:p>
          <a:p>
            <a:pPr algn="ctr"/>
            <a:endParaRPr lang="es-CL" dirty="0"/>
          </a:p>
          <a:p>
            <a:pPr algn="ctr"/>
            <a:endParaRPr lang="es-CL" dirty="0" smtClean="0"/>
          </a:p>
          <a:p>
            <a:pPr algn="ctr"/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765183" y="1463684"/>
            <a:ext cx="31424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 smtClean="0">
                <a:solidFill>
                  <a:schemeClr val="accent4"/>
                </a:solidFill>
              </a:rPr>
              <a:t>Congresos Interregionales</a:t>
            </a:r>
          </a:p>
          <a:p>
            <a:pPr algn="ctr"/>
            <a:r>
              <a:rPr lang="es-CL" dirty="0" smtClean="0">
                <a:solidFill>
                  <a:schemeClr val="bg1"/>
                </a:solidFill>
              </a:rPr>
              <a:t>Un congreso interregional que recoge los debates y propuestas de los territorios  </a:t>
            </a:r>
            <a:endParaRPr lang="es-CL" dirty="0">
              <a:solidFill>
                <a:schemeClr val="bg1"/>
              </a:solidFill>
            </a:endParaRPr>
          </a:p>
        </p:txBody>
      </p:sp>
      <p:sp>
        <p:nvSpPr>
          <p:cNvPr id="11" name="Rectángulo redondeado 10"/>
          <p:cNvSpPr/>
          <p:nvPr/>
        </p:nvSpPr>
        <p:spPr>
          <a:xfrm>
            <a:off x="4412349" y="3218014"/>
            <a:ext cx="3567448" cy="1769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rgbClr val="FFFF00"/>
                </a:solidFill>
              </a:rPr>
              <a:t>Asamblea Intermedia</a:t>
            </a:r>
          </a:p>
          <a:p>
            <a:pPr algn="ctr"/>
            <a:r>
              <a:rPr lang="es-CL" b="1" dirty="0" smtClean="0">
                <a:solidFill>
                  <a:srgbClr val="FFFF00"/>
                </a:solidFill>
              </a:rPr>
              <a:t>Aniversario 25 años </a:t>
            </a:r>
            <a:endParaRPr lang="es-CL" b="1" dirty="0">
              <a:solidFill>
                <a:srgbClr val="FFFF00"/>
              </a:solidFill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4412349" y="5088295"/>
            <a:ext cx="3567448" cy="1769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rgbClr val="FF0000"/>
                </a:solidFill>
              </a:rPr>
              <a:t>Tercer Congreso Nacional Programático </a:t>
            </a:r>
          </a:p>
          <a:p>
            <a:pPr algn="ctr"/>
            <a:r>
              <a:rPr lang="es-CL" b="1" dirty="0" smtClean="0">
                <a:solidFill>
                  <a:srgbClr val="FF0000"/>
                </a:solidFill>
              </a:rPr>
              <a:t>Valparaíso  </a:t>
            </a:r>
            <a:endParaRPr lang="es-C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7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6315" y="236338"/>
            <a:ext cx="11333409" cy="1103066"/>
          </a:xfrm>
        </p:spPr>
        <p:txBody>
          <a:bodyPr/>
          <a:lstStyle/>
          <a:p>
            <a:pPr algn="ctr"/>
            <a:r>
              <a:rPr lang="es-CL" b="1" dirty="0" smtClean="0"/>
              <a:t>De los pre congresos o congresos locale</a:t>
            </a:r>
            <a:r>
              <a:rPr lang="es-CL" b="1" dirty="0"/>
              <a:t>s</a:t>
            </a:r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58" y="1339404"/>
            <a:ext cx="2336891" cy="466215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89397" y="1339404"/>
            <a:ext cx="884778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Primera etapa principal de discusión interna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Instancia para abordar las fortalezas y debilidades de la organización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Analizar nuestros principios, demandas y propuestas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Formulación de estrategias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Particularidades y problemáticas locales –territoriales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Instancia para articularse con organizaciones amigas, instituciones, etc.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2800" dirty="0" smtClean="0"/>
              <a:t>Establecer diálogos y posicionar nuestras necesidades e intereses a nivel local  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46355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smtClean="0"/>
              <a:t>De los congresos interregionales 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842938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Es la instancia que unifica los acuerdos alcanzados en los pre congresos.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Son organizados por las comisiones que define cada interregional y las integrantes de la comisión nacional.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/>
              <a:t> </a:t>
            </a:r>
            <a:r>
              <a:rPr lang="es-CL" dirty="0" smtClean="0"/>
              <a:t>Define con mayor precisión el marco de acción y las demandas concretas formulados en los pre congresos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Desde este espacio se construyen los diagnósticos acerca de la realidad de los sistemas productivos, el trabajo, los recursos, la vida de las mujeres.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Se identifican los ámbitos que ponen en riesgo los quehaceres tradicionales, la cosmovisión rural, indígena, afro chilenas (extractivismo, migraciones, parcelaciones, depredación humana y ambiental, violencia, entre otros) </a:t>
            </a:r>
          </a:p>
          <a:p>
            <a:pPr marL="0" indent="0">
              <a:buNone/>
            </a:pPr>
            <a:r>
              <a:rPr lang="es-CL" dirty="0" smtClean="0"/>
              <a:t>  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66869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963" y="1233198"/>
            <a:ext cx="3857037" cy="4111535"/>
          </a:xfrm>
        </p:spPr>
      </p:pic>
      <p:sp>
        <p:nvSpPr>
          <p:cNvPr id="3" name="Rectángulo redondeado 2"/>
          <p:cNvSpPr/>
          <p:nvPr/>
        </p:nvSpPr>
        <p:spPr>
          <a:xfrm>
            <a:off x="360608" y="682580"/>
            <a:ext cx="7650051" cy="4868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Cada </a:t>
            </a:r>
            <a:r>
              <a:rPr lang="es-CL" sz="2000" b="1" dirty="0" smtClean="0"/>
              <a:t>congreso interregional o temático </a:t>
            </a:r>
            <a:r>
              <a:rPr lang="es-CL" sz="2000" b="1" dirty="0" smtClean="0"/>
              <a:t>es responsable de sistematizar los debates de los pre congresos, documento que será devuelto a la coordinación general de la comisión congreso. </a:t>
            </a:r>
          </a:p>
          <a:p>
            <a:pPr algn="ctr"/>
            <a:endParaRPr lang="es-CL" sz="2000" b="1" dirty="0"/>
          </a:p>
          <a:p>
            <a:pPr algn="ctr"/>
            <a:r>
              <a:rPr lang="es-CL" sz="2000" b="1" dirty="0" smtClean="0"/>
              <a:t>Estos documentos va a permitir ir elaborando un cuerpo de resoluciones que van a integrar los documentos de base para las deliberaciones y la posterior aprobación en el Congreso Nacional. </a:t>
            </a:r>
          </a:p>
          <a:p>
            <a:pPr algn="ctr"/>
            <a:endParaRPr lang="es-CL" sz="2000" b="1" dirty="0" smtClean="0"/>
          </a:p>
          <a:p>
            <a:pPr algn="ctr"/>
            <a:r>
              <a:rPr lang="es-CL" sz="2000" b="1" dirty="0" smtClean="0"/>
              <a:t>Hacer algunos registros fotográficos de los pre congresos   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414460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5014" cy="1325563"/>
          </a:xfrm>
        </p:spPr>
        <p:txBody>
          <a:bodyPr/>
          <a:lstStyle/>
          <a:p>
            <a:r>
              <a:rPr lang="es-CL" b="1" dirty="0" smtClean="0"/>
              <a:t>De los congresos temáticos de carácter nacional  </a:t>
            </a:r>
            <a:endParaRPr lang="es-CL" b="1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Frente de productoras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Frente de asalariadas agrícolas y trabajadoras del mar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CL" dirty="0" smtClean="0"/>
              <a:t>Frente de mujeres de pueblos originarios y </a:t>
            </a:r>
            <a:r>
              <a:rPr lang="es-CL" dirty="0" err="1" smtClean="0"/>
              <a:t>afrochilenas</a:t>
            </a:r>
            <a:endParaRPr lang="es-CL" dirty="0" smtClean="0"/>
          </a:p>
          <a:p>
            <a:pPr>
              <a:buFont typeface="Wingdings" panose="05000000000000000000" pitchFamily="2" charset="2"/>
              <a:buChar char="ü"/>
            </a:pPr>
            <a:endParaRPr lang="es-CL" dirty="0"/>
          </a:p>
          <a:p>
            <a:pPr marL="0" indent="0" algn="ctr">
              <a:buNone/>
            </a:pPr>
            <a:r>
              <a:rPr lang="es-CL" dirty="0" smtClean="0"/>
              <a:t>Importante que en nuestros congresos temáticos puedan participar organizaciones aliadas, nuestras redes de apoyo.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4420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470" y="4774906"/>
            <a:ext cx="6837060" cy="19607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smtClean="0"/>
              <a:t>La asamblea intermedia – </a:t>
            </a:r>
            <a:r>
              <a:rPr lang="es-CL" b="1" smtClean="0"/>
              <a:t>congreso orgánico </a:t>
            </a:r>
            <a:endParaRPr lang="es-CL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68192"/>
            <a:ext cx="10515600" cy="4708771"/>
          </a:xfrm>
        </p:spPr>
        <p:txBody>
          <a:bodyPr/>
          <a:lstStyle/>
          <a:p>
            <a:r>
              <a:rPr lang="es-CL" dirty="0" smtClean="0"/>
              <a:t>Se realizará en junio, en el marco de los 25 años aniversario</a:t>
            </a:r>
          </a:p>
          <a:p>
            <a:r>
              <a:rPr lang="es-CL" dirty="0" smtClean="0"/>
              <a:t>Evaluación del proceso </a:t>
            </a:r>
          </a:p>
          <a:p>
            <a:r>
              <a:rPr lang="es-CL" dirty="0" smtClean="0"/>
              <a:t>Analizar las definiciones alcanzadas en los pre congresos </a:t>
            </a:r>
          </a:p>
          <a:p>
            <a:r>
              <a:rPr lang="es-CL" dirty="0" smtClean="0"/>
              <a:t>Los avances, lo qué nos falta </a:t>
            </a:r>
          </a:p>
          <a:p>
            <a:r>
              <a:rPr lang="es-CL" dirty="0" smtClean="0"/>
              <a:t>Nos permitirá sostener una opinión colectiva de la organización y sus fundamentos políticos y estratégicos.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3900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1820" y="126773"/>
            <a:ext cx="819096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Tercer congreso programático nacional </a:t>
            </a:r>
            <a:b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Valparaíso 2023 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1820" y="1452336"/>
            <a:ext cx="9052775" cy="2447650"/>
          </a:xfrm>
        </p:spPr>
        <p:txBody>
          <a:bodyPr>
            <a:normAutofit/>
          </a:bodyPr>
          <a:lstStyle/>
          <a:p>
            <a:r>
              <a:rPr lang="es-CL" dirty="0" smtClean="0"/>
              <a:t>Es </a:t>
            </a:r>
            <a:r>
              <a:rPr lang="es-CL" dirty="0" smtClean="0"/>
              <a:t>un espacio de formación política en si mismo</a:t>
            </a:r>
          </a:p>
          <a:p>
            <a:r>
              <a:rPr lang="es-CL" dirty="0" smtClean="0"/>
              <a:t>Interpretar y proyectar nuestro futuro</a:t>
            </a:r>
          </a:p>
          <a:p>
            <a:r>
              <a:rPr lang="es-CL" dirty="0" smtClean="0"/>
              <a:t>Cuerpo de resoluciones y estrategias </a:t>
            </a:r>
          </a:p>
          <a:p>
            <a:r>
              <a:rPr lang="es-CL" dirty="0" smtClean="0"/>
              <a:t>Construcción de alianzas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763" y="216976"/>
            <a:ext cx="3446783" cy="551177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3" y="3832372"/>
            <a:ext cx="2076058" cy="29580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603" y="3455133"/>
            <a:ext cx="2138230" cy="333525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313" y="3967600"/>
            <a:ext cx="3816847" cy="28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2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La mística en nuestra organización 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dirty="0"/>
              <a:t>La </a:t>
            </a:r>
            <a:r>
              <a:rPr lang="es-ES" dirty="0" smtClean="0"/>
              <a:t>mística </a:t>
            </a:r>
            <a:r>
              <a:rPr lang="es-ES" dirty="0"/>
              <a:t>es una parte esencial de nuestra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fuerza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política</a:t>
            </a:r>
            <a:r>
              <a:rPr lang="es-ES" dirty="0" smtClean="0"/>
              <a:t>, representa </a:t>
            </a:r>
            <a:r>
              <a:rPr lang="es-ES" dirty="0"/>
              <a:t>la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alegría y la esperanza</a:t>
            </a:r>
            <a:r>
              <a:rPr lang="es-ES" dirty="0"/>
              <a:t>. Todos nuestros ámbitos de lucha </a:t>
            </a:r>
            <a:r>
              <a:rPr lang="es-ES" dirty="0" smtClean="0"/>
              <a:t>están sustentados </a:t>
            </a:r>
            <a:r>
              <a:rPr lang="es-ES" dirty="0"/>
              <a:t>en una </a:t>
            </a:r>
            <a:r>
              <a:rPr lang="es-ES" dirty="0" smtClean="0"/>
              <a:t>mística</a:t>
            </a:r>
            <a:r>
              <a:rPr lang="es-ES" dirty="0"/>
              <a:t>. Convergen </a:t>
            </a:r>
            <a:r>
              <a:rPr lang="es-ES" dirty="0" smtClean="0"/>
              <a:t>distintos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oficios y sabidurías, </a:t>
            </a:r>
            <a:r>
              <a:rPr lang="es-ES" dirty="0" smtClean="0"/>
              <a:t>los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elementos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de la naturaleza</a:t>
            </a:r>
            <a:r>
              <a:rPr lang="es-ES" dirty="0"/>
              <a:t>, está rodeada de representaciones.</a:t>
            </a:r>
          </a:p>
          <a:p>
            <a:pPr algn="just"/>
            <a:r>
              <a:rPr lang="es-ES" dirty="0"/>
              <a:t>La </a:t>
            </a:r>
            <a:r>
              <a:rPr lang="es-ES" dirty="0" smtClean="0"/>
              <a:t>mística </a:t>
            </a:r>
            <a:r>
              <a:rPr lang="es-ES" dirty="0"/>
              <a:t>es la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animación,</a:t>
            </a:r>
            <a:r>
              <a:rPr lang="es-ES" dirty="0"/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el impulso, la garra</a:t>
            </a:r>
            <a:r>
              <a:rPr lang="es-ES" dirty="0"/>
              <a:t>; es todo aquello que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nos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hace vibrar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y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sentirnos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bien</a:t>
            </a:r>
            <a:r>
              <a:rPr lang="es-ES" dirty="0"/>
              <a:t>. Es la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motivación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interna,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íntima</a:t>
            </a:r>
            <a:r>
              <a:rPr lang="es-ES" b="1" dirty="0"/>
              <a:t>, </a:t>
            </a:r>
            <a:r>
              <a:rPr lang="es-ES" dirty="0"/>
              <a:t>que nos </a:t>
            </a:r>
            <a:r>
              <a:rPr lang="es-ES" dirty="0" smtClean="0"/>
              <a:t>hace conectarnos </a:t>
            </a:r>
            <a:r>
              <a:rPr lang="es-ES" dirty="0"/>
              <a:t>entre nosotras y nuestros </a:t>
            </a:r>
            <a:r>
              <a:rPr lang="es-ES" dirty="0" smtClean="0"/>
              <a:t>sentimientos</a:t>
            </a:r>
            <a:r>
              <a:rPr lang="es-ES" dirty="0"/>
              <a:t>, también con </a:t>
            </a:r>
            <a:r>
              <a:rPr lang="es-ES" dirty="0" smtClean="0"/>
              <a:t>otros participantes</a:t>
            </a:r>
            <a:r>
              <a:rPr lang="es-ES" dirty="0"/>
              <a:t>,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nos animan </a:t>
            </a:r>
            <a:r>
              <a:rPr lang="es-ES" dirty="0"/>
              <a:t>y aumentan nuestra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voluntad </a:t>
            </a:r>
            <a:r>
              <a:rPr lang="es-ES" dirty="0"/>
              <a:t>y nuestras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ganas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de participar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cada vez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más.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2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75386" y="274973"/>
            <a:ext cx="10515600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La mística está siempre presente en nuestros  caminos al congreso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752786" cy="4351338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La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memoria histórica del pueblo </a:t>
            </a:r>
            <a:r>
              <a:rPr lang="es-ES" dirty="0"/>
              <a:t>y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sus organizaciones</a:t>
            </a:r>
            <a:r>
              <a:rPr lang="es-ES" dirty="0"/>
              <a:t>, </a:t>
            </a:r>
            <a:r>
              <a:rPr lang="es-ES" dirty="0" smtClean="0"/>
              <a:t>las situaciones </a:t>
            </a:r>
            <a:r>
              <a:rPr lang="es-ES" dirty="0"/>
              <a:t>que los llevó a organizarse, los problemas que </a:t>
            </a:r>
            <a:r>
              <a:rPr lang="es-ES" dirty="0" smtClean="0"/>
              <a:t>se </a:t>
            </a:r>
            <a:r>
              <a:rPr lang="es-CL" dirty="0" smtClean="0"/>
              <a:t>quiere </a:t>
            </a:r>
            <a:r>
              <a:rPr lang="es-CL" dirty="0"/>
              <a:t>solucionar, etc</a:t>
            </a:r>
            <a:r>
              <a:rPr lang="es-CL" dirty="0" smtClean="0"/>
              <a:t>.</a:t>
            </a:r>
          </a:p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Nuestra utopía y nuestro sueño de transformar la realidad</a:t>
            </a:r>
            <a:r>
              <a:rPr lang="es-ES" dirty="0"/>
              <a:t>. </a:t>
            </a:r>
            <a:r>
              <a:rPr lang="es-ES" dirty="0" smtClean="0"/>
              <a:t>Las prácticas </a:t>
            </a:r>
            <a:r>
              <a:rPr lang="es-ES" dirty="0"/>
              <a:t>de las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luchas históricas </a:t>
            </a:r>
            <a:r>
              <a:rPr lang="es-ES" dirty="0"/>
              <a:t>de los movimientos </a:t>
            </a:r>
            <a:r>
              <a:rPr lang="es-ES" dirty="0" smtClean="0"/>
              <a:t>de trabajadores </a:t>
            </a:r>
            <a:r>
              <a:rPr lang="es-ES" dirty="0"/>
              <a:t>y de los </a:t>
            </a:r>
            <a:r>
              <a:rPr lang="es-ES" dirty="0" smtClean="0"/>
              <a:t>campesinos/a</a:t>
            </a:r>
          </a:p>
          <a:p>
            <a:r>
              <a:rPr lang="es-ES" dirty="0"/>
              <a:t>Los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pasos que precisamos dar</a:t>
            </a:r>
            <a:r>
              <a:rPr lang="es-ES" dirty="0"/>
              <a:t>, la planificación del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futuro</a:t>
            </a:r>
          </a:p>
          <a:p>
            <a:r>
              <a:rPr lang="es-ES" dirty="0"/>
              <a:t>La </a:t>
            </a:r>
            <a:r>
              <a:rPr lang="es-ES" dirty="0" smtClean="0"/>
              <a:t>Mística </a:t>
            </a:r>
            <a:r>
              <a:rPr lang="es-ES" dirty="0"/>
              <a:t>debe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ser breve y profunda, ser seria y sensible </a:t>
            </a:r>
            <a:r>
              <a:rPr lang="es-ES" dirty="0"/>
              <a:t>(</a:t>
            </a:r>
            <a:r>
              <a:rPr lang="es-ES" dirty="0" smtClean="0"/>
              <a:t>debe llegar </a:t>
            </a:r>
            <a:r>
              <a:rPr lang="es-ES" dirty="0"/>
              <a:t>al corazón). Demostrar confianza en la organización y en </a:t>
            </a:r>
            <a:r>
              <a:rPr lang="es-ES" dirty="0" smtClean="0"/>
              <a:t>la lucha </a:t>
            </a:r>
            <a:r>
              <a:rPr lang="es-ES" dirty="0"/>
              <a:t>de la </a:t>
            </a:r>
            <a:r>
              <a:rPr lang="es-ES" dirty="0" smtClean="0"/>
              <a:t>organización</a:t>
            </a:r>
          </a:p>
          <a:p>
            <a:r>
              <a:rPr lang="es-ES" dirty="0"/>
              <a:t>Demostrar convicción del camino (es lo verdadero).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Estar presente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en todos los momentos del </a:t>
            </a:r>
            <a:r>
              <a:rPr lang="es-ES" b="1" dirty="0" smtClean="0">
                <a:solidFill>
                  <a:schemeClr val="accent1">
                    <a:lumMod val="50000"/>
                  </a:schemeClr>
                </a:solidFill>
              </a:rPr>
              <a:t>proceso.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0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CL" b="1" dirty="0">
                <a:solidFill>
                  <a:schemeClr val="accent1">
                    <a:lumMod val="50000"/>
                  </a:schemeClr>
                </a:solidFill>
              </a:rPr>
              <a:t>importancia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de la sistematización 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b="1" dirty="0" smtClean="0"/>
              <a:t>Objetivo de la sistematización</a:t>
            </a:r>
          </a:p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Revisar críticamente</a:t>
            </a:r>
            <a:r>
              <a:rPr lang="es-CL" dirty="0" smtClean="0"/>
              <a:t>,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con la participación de las organizaciones </a:t>
            </a:r>
            <a:r>
              <a:rPr lang="es-CL" dirty="0" smtClean="0"/>
              <a:t>, las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experiencias desarrolladas </a:t>
            </a:r>
            <a:r>
              <a:rPr lang="es-CL" dirty="0" smtClean="0"/>
              <a:t>(enfoque, metodología, estrategias, propuestas, fortalecer aciertos, corregir errores, debilidades. </a:t>
            </a:r>
          </a:p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Hacer una radiografía </a:t>
            </a:r>
            <a:r>
              <a:rPr lang="es-CL" dirty="0" smtClean="0"/>
              <a:t>de la realidad sobre la participación de las mujeres y las organizaciones de base. </a:t>
            </a:r>
          </a:p>
          <a:p>
            <a:r>
              <a:rPr lang="es-CL" dirty="0" smtClean="0"/>
              <a:t>Apunta 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recoger lo cotidiano</a:t>
            </a:r>
            <a:r>
              <a:rPr lang="es-CL" dirty="0" smtClean="0"/>
              <a:t> y profundizar el análisis a fin de generalizar y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producir nuevos conocimientos </a:t>
            </a:r>
            <a:r>
              <a:rPr lang="es-CL" dirty="0" smtClean="0"/>
              <a:t>acorde con los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hallazgos, definiciones y consensos </a:t>
            </a:r>
            <a:r>
              <a:rPr lang="es-CL" dirty="0" smtClean="0"/>
              <a:t>respecto a cada tema  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0206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¿Qué entendemos por sistematización? 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Interpretación</a:t>
            </a:r>
            <a:r>
              <a:rPr lang="es-CL" dirty="0" smtClean="0"/>
              <a:t> crítica de una o varias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experiencias </a:t>
            </a:r>
            <a:r>
              <a:rPr lang="es-CL" dirty="0" smtClean="0"/>
              <a:t>que, a partir de su ordenamiento, explica la lógica del proceso, los factores que han intervenido y cómo se han relacionado entre sí y por qué se han hecho de ese modo. </a:t>
            </a:r>
          </a:p>
          <a:p>
            <a:r>
              <a:rPr lang="es-CL" dirty="0" smtClean="0"/>
              <a:t>La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sistematización referida al proceso de trabajo de las organizaciones de las mujeres de ANAMURI </a:t>
            </a:r>
            <a:r>
              <a:rPr lang="es-CL" dirty="0" smtClean="0"/>
              <a:t>consiste en seleccionar datos de su historia y experiencia de la estructura. </a:t>
            </a:r>
          </a:p>
          <a:p>
            <a:r>
              <a:rPr lang="es-CL" dirty="0" smtClean="0"/>
              <a:t>Es un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ejercicio de aprendizaje crítico de nuestras experiencias colectivas, </a:t>
            </a:r>
            <a:r>
              <a:rPr lang="es-CL" dirty="0" smtClean="0"/>
              <a:t>mediante el cual podemos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sacar lecciones </a:t>
            </a:r>
            <a:r>
              <a:rPr lang="es-CL" dirty="0" smtClean="0"/>
              <a:t>y adquirir nuevos conocimientos de las nuestras experiencias. 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1742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12" y="184821"/>
            <a:ext cx="10817180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En síntesis, la importancia de la sistematización </a:t>
            </a:r>
            <a:endParaRPr lang="es-CL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0621"/>
            <a:ext cx="10688392" cy="4716843"/>
          </a:xfrm>
        </p:spPr>
        <p:txBody>
          <a:bodyPr>
            <a:normAutofit fontScale="85000" lnSpcReduction="10000"/>
          </a:bodyPr>
          <a:lstStyle/>
          <a:p>
            <a:r>
              <a:rPr lang="es-CL" dirty="0" smtClean="0"/>
              <a:t>Es un proceso de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reconstrucción de experiencias </a:t>
            </a:r>
          </a:p>
          <a:p>
            <a:r>
              <a:rPr lang="es-CL" dirty="0" smtClean="0"/>
              <a:t>Es la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generación de conocimientos </a:t>
            </a:r>
            <a:r>
              <a:rPr lang="es-CL" dirty="0" smtClean="0"/>
              <a:t>a través de las actoras que participan en ella</a:t>
            </a:r>
          </a:p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Comunicación de aprendizajes </a:t>
            </a:r>
            <a:r>
              <a:rPr lang="es-CL" dirty="0" smtClean="0"/>
              <a:t>hacia dentro y hacia el entorno </a:t>
            </a:r>
          </a:p>
          <a:p>
            <a:r>
              <a:rPr lang="es-CL" dirty="0" smtClean="0"/>
              <a:t>Contribuye 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mejorar las estrategias, enfoques </a:t>
            </a:r>
            <a:r>
              <a:rPr lang="es-CL" dirty="0" smtClean="0"/>
              <a:t>y metodologías</a:t>
            </a:r>
          </a:p>
          <a:p>
            <a:r>
              <a:rPr lang="es-CL" dirty="0" smtClean="0"/>
              <a:t>Aporta documentación al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sistema de información integrado de las organizaciones </a:t>
            </a:r>
          </a:p>
          <a:p>
            <a:r>
              <a:rPr lang="es-CL" dirty="0" smtClean="0"/>
              <a:t>Se crean pautas y líneas claves según temáticas para la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elaboración de planes y proyectos articulados </a:t>
            </a:r>
          </a:p>
          <a:p>
            <a:r>
              <a:rPr lang="es-CL" dirty="0" smtClean="0"/>
              <a:t>Es base para </a:t>
            </a:r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reconstruir y organizar el proceso vivido</a:t>
            </a:r>
          </a:p>
          <a:p>
            <a:r>
              <a:rPr lang="es-CL" b="1" dirty="0" smtClean="0">
                <a:solidFill>
                  <a:schemeClr val="accent1">
                    <a:lumMod val="50000"/>
                  </a:schemeClr>
                </a:solidFill>
              </a:rPr>
              <a:t>Reproduce enseñanzas que pueden ser multiplicadas. 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b="1" i="1" u="sng" dirty="0" smtClean="0">
                <a:solidFill>
                  <a:schemeClr val="accent1">
                    <a:lumMod val="50000"/>
                  </a:schemeClr>
                </a:solidFill>
              </a:rPr>
              <a:t>Contextualización del proceso realizado – identificación general del contexto </a:t>
            </a:r>
            <a:endParaRPr lang="es-CL" b="1" i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967</Words>
  <Application>Microsoft Office PowerPoint</Application>
  <PresentationFormat>Personalizado</PresentationFormat>
  <Paragraphs>88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Etapas del Congreso y Estrategias de Trabajo  Sistematización   </vt:lpstr>
      <vt:lpstr>LAS ETAPAS DEL TERCER CONGRESO </vt:lpstr>
      <vt:lpstr>De los pre congresos o congresos locales</vt:lpstr>
      <vt:lpstr>De los congresos interregionales </vt:lpstr>
      <vt:lpstr>Presentación de PowerPoint</vt:lpstr>
      <vt:lpstr>De los congresos temáticos de carácter nacional  </vt:lpstr>
      <vt:lpstr>La asamblea intermedia – congreso orgánico </vt:lpstr>
      <vt:lpstr>Tercer congreso programático nacional  Valparaíso 2023 </vt:lpstr>
      <vt:lpstr>La mística en nuestra organización </vt:lpstr>
      <vt:lpstr>La mística está siempre presente en nuestros  caminos al congreso</vt:lpstr>
      <vt:lpstr>La importancia de la sistematización </vt:lpstr>
      <vt:lpstr>¿Qué entendemos por sistematización? </vt:lpstr>
      <vt:lpstr>En síntesis, la importancia de la sistematización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Etapas del Congreso y Estrategias de Trabajo</dc:title>
  <dc:creator>Daniela</dc:creator>
  <cp:lastModifiedBy>Claudia</cp:lastModifiedBy>
  <cp:revision>35</cp:revision>
  <dcterms:created xsi:type="dcterms:W3CDTF">2023-02-28T13:14:31Z</dcterms:created>
  <dcterms:modified xsi:type="dcterms:W3CDTF">2026-02-19T12:37:59Z</dcterms:modified>
</cp:coreProperties>
</file>